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8326de39ea4d5d" /><Relationship Type="http://schemas.openxmlformats.org/officeDocument/2006/relationships/extended-properties" Target="/docProps/app.xml" Id="R4b1106a996ee4adf" /><Relationship Type="http://schemas.openxmlformats.org/officeDocument/2006/relationships/officeDocument" Target="/ppt/presentation.xml" Id="R24a7f655764a4b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8f660c5eb347d3"/>
  </p:sldMasterIdLst>
  <p:notesMasterIdLst>
    <p:notesMasterId xmlns:r="http://schemas.openxmlformats.org/officeDocument/2006/relationships" r:id="R69b4906db50b4342"/>
  </p:notesMasterIdLst>
  <p:sldIdLst>
    <p:sldId xmlns:r="http://schemas.openxmlformats.org/officeDocument/2006/relationships" id="256" r:id="R15b419d7d547423f"/>
    <p:sldId xmlns:r="http://schemas.openxmlformats.org/officeDocument/2006/relationships" id="257" r:id="R3301f767d57c465d"/>
    <p:sldId xmlns:r="http://schemas.openxmlformats.org/officeDocument/2006/relationships" id="258" r:id="Ra4f7954e30434862"/>
    <p:sldId xmlns:r="http://schemas.openxmlformats.org/officeDocument/2006/relationships" id="259" r:id="Rf819743c35fd4737"/>
    <p:sldId xmlns:r="http://schemas.openxmlformats.org/officeDocument/2006/relationships" id="260" r:id="R3d40444ce9b44fd7"/>
    <p:sldId xmlns:r="http://schemas.openxmlformats.org/officeDocument/2006/relationships" id="261" r:id="R43dc029c4f704fa0"/>
    <p:sldId xmlns:r="http://schemas.openxmlformats.org/officeDocument/2006/relationships" id="262" r:id="Rdc3a9b8c5d1246a0"/>
    <p:sldId xmlns:r="http://schemas.openxmlformats.org/officeDocument/2006/relationships" id="263" r:id="R99bec6739e4243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7cb98ea65b4029" /><Relationship Type="http://schemas.openxmlformats.org/officeDocument/2006/relationships/slideMaster" Target="/ppt/slideMasters/slideMaster1.xml" Id="R238f660c5eb347d3" /><Relationship Type="http://schemas.openxmlformats.org/officeDocument/2006/relationships/notesMaster" Target="/ppt/notesMasters/notesMaster1.xml" Id="R69b4906db50b4342" /><Relationship Type="http://schemas.openxmlformats.org/officeDocument/2006/relationships/presProps" Target="/ppt/presProps.xml" Id="R9d23ee09100f4d58" /><Relationship Type="http://schemas.openxmlformats.org/officeDocument/2006/relationships/tableStyles" Target="/ppt/tableStyles.xml" Id="R00136197ab2f4577" /><Relationship Type="http://schemas.openxmlformats.org/officeDocument/2006/relationships/slide" Target="/ppt/slides/slide1.xml" Id="R15b419d7d547423f" /><Relationship Type="http://schemas.openxmlformats.org/officeDocument/2006/relationships/slide" Target="/ppt/slides/slide2.xml" Id="R3301f767d57c465d" /><Relationship Type="http://schemas.openxmlformats.org/officeDocument/2006/relationships/slide" Target="/ppt/slides/slide3.xml" Id="Ra4f7954e30434862" /><Relationship Type="http://schemas.openxmlformats.org/officeDocument/2006/relationships/slide" Target="/ppt/slides/slide4.xml" Id="Rf819743c35fd4737" /><Relationship Type="http://schemas.openxmlformats.org/officeDocument/2006/relationships/slide" Target="/ppt/slides/slide5.xml" Id="R3d40444ce9b44fd7" /><Relationship Type="http://schemas.openxmlformats.org/officeDocument/2006/relationships/slide" Target="/ppt/slides/slide6.xml" Id="R43dc029c4f704fa0" /><Relationship Type="http://schemas.openxmlformats.org/officeDocument/2006/relationships/slide" Target="/ppt/slides/slide7.xml" Id="Rdc3a9b8c5d1246a0" /><Relationship Type="http://schemas.openxmlformats.org/officeDocument/2006/relationships/slide" Target="/ppt/slides/slide8.xml" Id="R99bec6739e4243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c02d076ad444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72e54e4f87457b" /><Relationship Type="http://schemas.openxmlformats.org/officeDocument/2006/relationships/notesMaster" Target="/ppt/notesMasters/notesMaster1.xml" Id="Rade6cd433bb14c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bb5a9935bd4754" /><Relationship Type="http://schemas.openxmlformats.org/officeDocument/2006/relationships/notesMaster" Target="/ppt/notesMasters/notesMaster1.xml" Id="R00ebf880412e43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3f58f2c6024804" /><Relationship Type="http://schemas.openxmlformats.org/officeDocument/2006/relationships/notesMaster" Target="/ppt/notesMasters/notesMaster1.xml" Id="Rb64e1495707d4e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1edff8b9c04f33" /><Relationship Type="http://schemas.openxmlformats.org/officeDocument/2006/relationships/notesMaster" Target="/ppt/notesMasters/notesMaster1.xml" Id="R25b87c6a165f44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9fdc1a37564616" /><Relationship Type="http://schemas.openxmlformats.org/officeDocument/2006/relationships/notesMaster" Target="/ppt/notesMasters/notesMaster1.xml" Id="Rbcb8348571ef41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179f4c92924b6f" /><Relationship Type="http://schemas.openxmlformats.org/officeDocument/2006/relationships/notesMaster" Target="/ppt/notesMasters/notesMaster1.xml" Id="Rf7b150da1c134f8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f42134c52f441b" /><Relationship Type="http://schemas.openxmlformats.org/officeDocument/2006/relationships/notesMaster" Target="/ppt/notesMasters/notesMaster1.xml" Id="R03970bf5b2454c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46b5d5d8384a63" /><Relationship Type="http://schemas.openxmlformats.org/officeDocument/2006/relationships/notesMaster" Target="/ppt/notesMasters/notesMaster1.xml" Id="R1887aaa369264e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Restate the outcomes the buyer described. Quote discovery notes accurately and confirm the priorities.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Summarize the existing process and measurable friction. Separate known facts from estimates.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Describe the proposed approach and explain how each part addresses a buyer priority.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List deliverables, owners and what is outside the price. Make dependencies explicit.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phases, milestones and customer responsibilities. Use realistic lead times.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Include a relevant case study with permission, or a sample deliverable if no customer evidence exists.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the total, payment schedule and any optional work separately. State the validity period.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Name the decision owner, approval steps and a proposed kickoff 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https://brainbaby.ai/presentation-templates/sales-proposal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1b15474d3647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2c20fb3a14473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5f84f09152490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bf0c6835004e1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407519963e4db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1823e2417f42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48C0C3-A920-4C74-A826-82C9049EFF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49F5B80-B607-452A-AC1F-A99623B3B53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CAC7D9-408B-4671-8A63-C83133192E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8961FB-AA6E-431A-83CE-5030126285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0CA1FA1-FC58-4333-97A2-B81BE133DF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8EE0995-69AA-4397-8738-2EB879BA5C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2A29CD9-2AD5-4FD6-9C71-2342EA9C42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0CB0B25-6735-4C61-BE61-C489457BA0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B0BE3C-789C-440D-A066-D5D2E6310C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6FE6C2-A501-4DD1-B8B9-194E1D3AC2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fdc896304c4cb1" /><Relationship Type="http://schemas.openxmlformats.org/officeDocument/2006/relationships/slideLayout" Target="/ppt/slideLayouts/slideLayout1.xml" Id="Rc7f48cc438234cdd" /><Relationship Type="http://schemas.openxmlformats.org/officeDocument/2006/relationships/slideLayout" Target="/ppt/slideLayouts/slideLayout2.xml" Id="R9714563f977646ab" /><Relationship Type="http://schemas.openxmlformats.org/officeDocument/2006/relationships/slideLayout" Target="/ppt/slideLayouts/slideLayout3.xml" Id="R361739c1a75a4aa3" /><Relationship Type="http://schemas.openxmlformats.org/officeDocument/2006/relationships/slideLayout" Target="/ppt/slideLayouts/slideLayout4.xml" Id="R3c19fc1cd87446fc" /><Relationship Type="http://schemas.openxmlformats.org/officeDocument/2006/relationships/slideLayout" Target="/ppt/slideLayouts/slideLayout5.xml" Id="Re6df97f0fb1f45b7" /><Relationship Type="http://schemas.openxmlformats.org/officeDocument/2006/relationships/slideLayout" Target="/ppt/slideLayouts/slideLayout6.xml" Id="Raedf3201a8984d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f48cc438234cdd"/>
    <p:sldLayoutId xmlns:r="http://schemas.openxmlformats.org/officeDocument/2006/relationships" id="2147483650" r:id="R9714563f977646ab"/>
    <p:sldLayoutId xmlns:r="http://schemas.openxmlformats.org/officeDocument/2006/relationships" id="2147483651" r:id="R361739c1a75a4aa3"/>
    <p:sldLayoutId xmlns:r="http://schemas.openxmlformats.org/officeDocument/2006/relationships" id="2147483652" r:id="R3c19fc1cd87446fc"/>
    <p:sldLayoutId xmlns:r="http://schemas.openxmlformats.org/officeDocument/2006/relationships" id="2147483653" r:id="Re6df97f0fb1f45b7"/>
    <p:sldLayoutId xmlns:r="http://schemas.openxmlformats.org/officeDocument/2006/relationships" id="2147483654" r:id="Raedf3201a8984d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4e6e14da704100" /><Relationship Type="http://schemas.openxmlformats.org/officeDocument/2006/relationships/notesSlide" Target="/ppt/notesSlides/notesSlide1.xml" Id="Rc3c1756b981c4c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b30647636b4676" /><Relationship Type="http://schemas.openxmlformats.org/officeDocument/2006/relationships/notesSlide" Target="/ppt/notesSlides/notesSlide2.xml" Id="R217e4a6be3d84d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a67e258d6e40af" /><Relationship Type="http://schemas.openxmlformats.org/officeDocument/2006/relationships/notesSlide" Target="/ppt/notesSlides/notesSlide3.xml" Id="Rf6a220a6b50e46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7e971d17844691" /><Relationship Type="http://schemas.openxmlformats.org/officeDocument/2006/relationships/notesSlide" Target="/ppt/notesSlides/notesSlide4.xml" Id="Red5cf5d814c542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53ae776dc745ea" /><Relationship Type="http://schemas.openxmlformats.org/officeDocument/2006/relationships/notesSlide" Target="/ppt/notesSlides/notesSlide5.xml" Id="R0848c98b071f4e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fad4748f0e465c" /><Relationship Type="http://schemas.openxmlformats.org/officeDocument/2006/relationships/notesSlide" Target="/ppt/notesSlides/notesSlide6.xml" Id="Ra3e53a278a7a43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d472e748dd42c8" /><Relationship Type="http://schemas.openxmlformats.org/officeDocument/2006/relationships/notesSlide" Target="/ppt/notesSlides/notesSlide7.xml" Id="Rfa0dae3d672941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3b68627354d0f" /><Relationship Type="http://schemas.openxmlformats.org/officeDocument/2006/relationships/notesSlide" Target="/ppt/notesSlides/notesSlide8.xml" Id="R9882dd68bd774b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3B584A-CA02-41D2-B2C5-77A85B0C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Buyer priorities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DE2A0-96FD-4794-BEFA-EBC43F9E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Restate the outcomes the buyer described. Quote discovery notes accurately and confirm the priorities.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D58ED4-581D-403F-A269-4B33F359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[Buyer priority]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15D96-9092-47E5-8CB4-71E1087F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[Discovery note and date]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46202E-0E38-47F2-A323-D9478E83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[Outcome the buyer has confirmed]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482A8-1E0A-414B-935E-29EFFCFE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D0A010-4643-43B7-9B21-6039021A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1 / 8</a:t>
            </a:r>
          </a:p>
        </p:txBody>
      </p:sp>
    </p:spTree>
    <p:extLst>
      <p:ext uri="{BB962C8B-B14F-4D97-AF65-F5344CB8AC3E}">
        <p14:creationId xmlns:p14="http://schemas.microsoft.com/office/powerpoint/2010/main" val="18342248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9A970-0C70-4C4F-A654-0B49AF21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Current situation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7C3C6F-E490-447C-8077-D46F2EC1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Summarize the existing process and measurable friction. Separate known facts from estimates.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9EED2D-4A4C-4B55-8359-EF522685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[Current process]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91250-218E-4BA5-AC25-2378A48E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[Observed friction and source]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C32BC-4ECB-447B-AB3F-6F44CC0B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[Unknowns to confirm]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4F58A-ED7E-45F1-A85E-CF9E66B7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C44C8-82AE-4EA0-9E2A-007512D5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2 / 8</a:t>
            </a:r>
          </a:p>
        </p:txBody>
      </p:sp>
    </p:spTree>
    <p:extLst>
      <p:ext uri="{BB962C8B-B14F-4D97-AF65-F5344CB8AC3E}">
        <p14:creationId xmlns:p14="http://schemas.microsoft.com/office/powerpoint/2010/main" val="15921968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260F8-A97A-458C-A5B6-1137D4D9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Recommended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21DF1-A846-4EBF-B72E-7F11FC56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Describe the proposed approach and explain how each part addresses a buyer priority.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EC7AD6-B208-4010-9F68-ECD445A7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[Proposed approach]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E5684-1A94-48D6-B8D5-5E9E5479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[Buyer priority addressed]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1FF20-7F91-4115-9907-62F5670D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[Dependency or limitation]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9317C-0C24-4E02-BE45-2D32217F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45AF65-87A7-4CD8-955E-3CDCD734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3 / 8</a:t>
            </a:r>
          </a:p>
        </p:txBody>
      </p:sp>
    </p:spTree>
    <p:extLst>
      <p:ext uri="{BB962C8B-B14F-4D97-AF65-F5344CB8AC3E}">
        <p14:creationId xmlns:p14="http://schemas.microsoft.com/office/powerpoint/2010/main" val="20567348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BDF2F-EC39-41AD-9DF6-8637D541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Scope and exclusions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834CD-FEAB-4056-AB4A-D53470E8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List deliverables, owners and what is outside the price. Make dependencies explicit.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55EC46-7A01-446F-83F8-CC59C0A70BAC}"/>
              </a:ext>
            </a:extLst>
          </p:cNvPr>
          <p:cNvGraphicFramePr/>
          <p:nvPr/>
        </p:nvGraphicFramePr>
        <p:xfrm>
          <a:off xmlns:a="http://schemas.openxmlformats.org/drawingml/2006/main" x="685800" y="2819400"/>
          <a:ext xmlns:a="http://schemas.openxmlformats.org/drawingml/2006/main" cx="10820400" cy="2333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06800"/>
                <a:gridCol w="3606800"/>
                <a:gridCol w="3606800"/>
              </a:tblGrid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Deliverable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Owner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Exclusion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[Work item]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[Owner]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[Outside scope]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[Work item]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[Owner]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[Outside scope]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B23F8-9668-4800-99BA-5F798412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FFE38-6D2B-4FB2-B239-DDB202AE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4 / 8</a:t>
            </a:r>
          </a:p>
        </p:txBody>
      </p:sp>
    </p:spTree>
    <p:extLst>
      <p:ext uri="{BB962C8B-B14F-4D97-AF65-F5344CB8AC3E}">
        <p14:creationId xmlns:p14="http://schemas.microsoft.com/office/powerpoint/2010/main" val="20953166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0577C-00C0-4F3F-BDA8-A57668B7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Implementation timeline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927CE-A0F1-456B-B1F5-76DDA9C8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Show phases, milestones and customer responsibilities. Use realistic lead times.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2E94BE-8997-4E69-B91B-AC1D460805D6}"/>
              </a:ext>
            </a:extLst>
          </p:cNvPr>
          <p:cNvGraphicFramePr/>
          <p:nvPr/>
        </p:nvGraphicFramePr>
        <p:xfrm>
          <a:off xmlns:a="http://schemas.openxmlformats.org/drawingml/2006/main" x="685800" y="2819400"/>
          <a:ext xmlns:a="http://schemas.openxmlformats.org/drawingml/2006/main" cx="10820400" cy="2333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06800"/>
                <a:gridCol w="3606800"/>
                <a:gridCol w="3606800"/>
              </a:tblGrid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Phase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Proposed date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Dependency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[Phase]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[Unconfirmed date]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[Buyer input]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[Phase]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[Unconfirmed date]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[Approval]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D5560-C287-4738-9422-5068F72D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61779C-DC83-4B90-9790-86D82F72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5 / 8</a:t>
            </a:r>
          </a:p>
        </p:txBody>
      </p:sp>
    </p:spTree>
    <p:extLst>
      <p:ext uri="{BB962C8B-B14F-4D97-AF65-F5344CB8AC3E}">
        <p14:creationId xmlns:p14="http://schemas.microsoft.com/office/powerpoint/2010/main" val="6267703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6F958-7065-4381-9053-B8F3AEF3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5D7C48-CF6F-44EA-BB7B-94ACC5B5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Include a relevant case study with permission, or a sample deliverable if no customer evidence exists.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B688A8-9937-4EE6-8AD8-144C2FC3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[Permissioned customer evidence or sample]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0084D-90B9-41DB-A409-ABFC4456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[Source and permission]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3D110-226F-4CF4-87D0-49BB438E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[Limits on the comparison]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77FC74-1FB1-447E-AD47-7EFC6AEC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B5D32-38F8-4D1F-B6E3-74566072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6 / 8</a:t>
            </a:r>
          </a:p>
        </p:txBody>
      </p:sp>
    </p:spTree>
    <p:extLst>
      <p:ext uri="{BB962C8B-B14F-4D97-AF65-F5344CB8AC3E}">
        <p14:creationId xmlns:p14="http://schemas.microsoft.com/office/powerpoint/2010/main" val="258244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3F7DF-2618-4DEC-A706-249C548B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Pricing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35B4B-35E2-458A-BCB3-7D928A7B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Show the total, payment schedule and any optional work separately. State the validity period.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8074F-3613-40C4-8823-A01C6D33DE5D}"/>
              </a:ext>
            </a:extLst>
          </p:cNvPr>
          <p:cNvGraphicFramePr/>
          <p:nvPr/>
        </p:nvGraphicFramePr>
        <p:xfrm>
          <a:off xmlns:a="http://schemas.openxmlformats.org/drawingml/2006/main" x="685800" y="2819400"/>
          <a:ext xmlns:a="http://schemas.openxmlformats.org/drawingml/2006/main" cx="10820400" cy="2333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06800"/>
                <a:gridCol w="3606800"/>
                <a:gridCol w="3606800"/>
              </a:tblGrid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Item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Amount / currency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Terms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[Agreed scope]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[Price]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[Payment timing]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[Optional work]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[Separate price]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[Separate approval]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086671-3350-438A-8407-0BA9D6DF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2140FE-69EC-40E7-A91B-8A1DF429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7 / 8</a:t>
            </a:r>
          </a:p>
        </p:txBody>
      </p:sp>
    </p:spTree>
    <p:extLst>
      <p:ext uri="{BB962C8B-B14F-4D97-AF65-F5344CB8AC3E}">
        <p14:creationId xmlns:p14="http://schemas.microsoft.com/office/powerpoint/2010/main" val="20546490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DC716D-89DF-437E-95F4-6DA5B073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42B3C-661B-461B-A878-3C2094F0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Name the decision owner, approval steps and a proposed kickoff date.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4BB91-3973-4789-B8F6-FAC2BA1B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[Decision owner]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01C0A-4B67-4B27-9A45-D8696991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[Approval steps]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0294A2-FBCF-4867-92C1-97910C04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[Proposed kickoff and open questions]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8538B-0AC0-4D2D-8F3B-C0C91FB9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41359-1E54-4510-A927-D35E602D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8 / 8</a:t>
            </a:r>
          </a:p>
        </p:txBody>
      </p:sp>
    </p:spTree>
    <p:extLst>
      <p:ext uri="{BB962C8B-B14F-4D97-AF65-F5344CB8AC3E}">
        <p14:creationId xmlns:p14="http://schemas.microsoft.com/office/powerpoint/2010/main" val="5732691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2026-10-06T14:44:17.8080000Z</dcterms:created>
  <dcterms:modified xsi:type="dcterms:W3CDTF">2026-10-06T14:44:17.8080000Z</dcterms:modified>
</coreProperties>
</file>