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 Today we are walking through the basic roadmap for starting our own neighborhood garden project. We will cover our main goals, key volunteer roles, and the weekly routine needed to keep things growing smoothly.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garden quickly falls into disrepair without clear ownership of basic chores. By dividing our efforts into coordination, hydration, and maintenance, no single neighbor bears the entire burden. Next, we will see how these roles fit into our weekly schedule.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Breaking the garden's workload into a predictable cadence prevents volunteer burnout. Quick weekday shifts keep the plants alive, while Saturday serves as our shared community touchpoint. With this routine in place, let's look at what we need to get started right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everyone to commit to a specific area so we do not leave watering or tools to chance. Sign up on the roster by the door before you leave today, and come dressed for work this Saturday morning. Thank you all for stepping up to make this garden a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8F3"/>
        </a:solidFill>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C4654A"/>
          </a:solidFill>
          <a:ln/>
        </p:spPr>
      </p:sp>
      <p:sp>
        <p:nvSpPr>
          <p:cNvPr id="3" name="Text 1"/>
          <p:cNvSpPr/>
          <p:nvPr/>
        </p:nvSpPr>
        <p:spPr>
          <a:xfrm>
            <a:off x="640080" y="411480"/>
            <a:ext cx="3200400" cy="320040"/>
          </a:xfrm>
          <a:prstGeom prst="rect">
            <a:avLst/>
          </a:prstGeom>
          <a:noFill/>
          <a:ln/>
        </p:spPr>
        <p:txBody>
          <a:bodyPr wrap="square" rtlCol="0" anchor="t"/>
          <a:lstStyle/>
          <a:p>
            <a:pPr indent="0" marL="0">
              <a:buNone/>
            </a:pPr>
            <a:r>
              <a:rPr lang="en-US" sz="1200" b="1" spc="200" kern="0" dirty="0">
                <a:solidFill>
                  <a:srgbClr val="6B6B6B"/>
                </a:solidFill>
                <a:latin typeface="Arial" pitchFamily="34" charset="0"/>
                <a:ea typeface="Arial" pitchFamily="34" charset="-122"/>
                <a:cs typeface="Arial" pitchFamily="34" charset="-120"/>
              </a:rPr>
              <a:t>PRESENTATION</a:t>
            </a:r>
            <a:endParaRPr lang="en-US" sz="1200" dirty="0"/>
          </a:p>
        </p:txBody>
      </p:sp>
      <p:sp>
        <p:nvSpPr>
          <p:cNvPr id="4" name="Shape 2"/>
          <p:cNvSpPr/>
          <p:nvPr/>
        </p:nvSpPr>
        <p:spPr>
          <a:xfrm>
            <a:off x="640080" y="1828800"/>
            <a:ext cx="731520" cy="54864"/>
          </a:xfrm>
          <a:prstGeom prst="rect">
            <a:avLst/>
          </a:prstGeom>
          <a:solidFill>
            <a:srgbClr val="C4654A"/>
          </a:solidFill>
          <a:ln/>
        </p:spPr>
      </p:sp>
      <p:sp>
        <p:nvSpPr>
          <p:cNvPr id="5" name="Text 3"/>
          <p:cNvSpPr/>
          <p:nvPr/>
        </p:nvSpPr>
        <p:spPr>
          <a:xfrm>
            <a:off x="640080" y="2011680"/>
            <a:ext cx="10881360" cy="2148840"/>
          </a:xfrm>
          <a:prstGeom prst="rect">
            <a:avLst/>
          </a:prstGeom>
          <a:noFill/>
          <a:ln/>
        </p:spPr>
        <p:txBody>
          <a:bodyPr wrap="square" rtlCol="0" anchor="t">
            <a:normAutofit/>
          </a:bodyPr>
          <a:lstStyle/>
          <a:p>
            <a:pPr indent="0" marL="0">
              <a:buNone/>
            </a:pPr>
            <a:r>
              <a:rPr lang="en-US" sz="5600" b="1" dirty="0">
                <a:solidFill>
                  <a:srgbClr val="1A1A1A"/>
                </a:solidFill>
                <a:latin typeface="Arial" pitchFamily="34" charset="0"/>
                <a:ea typeface="Arial" pitchFamily="34" charset="-122"/>
                <a:cs typeface="Arial" pitchFamily="34" charset="-120"/>
              </a:rPr>
              <a:t>Starting Our Community Garden</a:t>
            </a:r>
            <a:endParaRPr lang="en-US" sz="5600" dirty="0"/>
          </a:p>
        </p:txBody>
      </p:sp>
      <p:sp>
        <p:nvSpPr>
          <p:cNvPr id="6" name="Shape 4"/>
          <p:cNvSpPr/>
          <p:nvPr/>
        </p:nvSpPr>
        <p:spPr>
          <a:xfrm>
            <a:off x="640080" y="5806440"/>
            <a:ext cx="10881360" cy="10973"/>
          </a:xfrm>
          <a:prstGeom prst="rect">
            <a:avLst/>
          </a:prstGeom>
          <a:solidFill>
            <a:srgbClr val="E8E2D5"/>
          </a:solidFill>
          <a:ln/>
        </p:spPr>
      </p:sp>
      <p:sp>
        <p:nvSpPr>
          <p:cNvPr id="7" name="Text 5"/>
          <p:cNvSpPr/>
          <p:nvPr/>
        </p:nvSpPr>
        <p:spPr>
          <a:xfrm>
            <a:off x="640080" y="5916168"/>
            <a:ext cx="9692640" cy="502920"/>
          </a:xfrm>
          <a:prstGeom prst="rect">
            <a:avLst/>
          </a:prstGeom>
          <a:noFill/>
          <a:ln/>
        </p:spPr>
        <p:txBody>
          <a:bodyPr wrap="square" rtlCol="0" anchor="t">
            <a:normAutofit/>
          </a:bodyPr>
          <a:lstStyle/>
          <a:p>
            <a:pPr indent="0" marL="0">
              <a:buNone/>
            </a:pPr>
            <a:r>
              <a:rPr lang="en-US" sz="2000" dirty="0">
                <a:solidFill>
                  <a:srgbClr val="6B6B6B"/>
                </a:solidFill>
                <a:latin typeface="Arial" pitchFamily="34" charset="0"/>
                <a:ea typeface="Arial" pitchFamily="34" charset="-122"/>
                <a:cs typeface="Arial" pitchFamily="34" charset="-120"/>
              </a:rPr>
              <a:t>A shared project to grow fresh produce, learn gardening skills, and build local neighborhood connections.</a:t>
            </a:r>
            <a:endParaRPr lang="en-US" sz="2000" dirty="0"/>
          </a:p>
        </p:txBody>
      </p:sp>
      <p:sp>
        <p:nvSpPr>
          <p:cNvPr id="9" name="Text 6"/>
          <p:cNvSpPr/>
          <p:nvPr/>
        </p:nvSpPr>
        <p:spPr>
          <a:xfrm>
            <a:off x="8229600" y="6492240"/>
            <a:ext cx="1188720" cy="274320"/>
          </a:xfrm>
          <a:prstGeom prst="rect">
            <a:avLst/>
          </a:prstGeom>
          <a:noFill/>
          <a:ln/>
        </p:spPr>
        <p:txBody>
          <a:bodyPr wrap="square" rtlCol="0" anchor="ctr">
            <a:normAutofit/>
          </a:bodyPr>
          <a:lstStyle/>
          <a:p>
            <a:pPr algn="r" indent="0" marL="0">
              <a:buNone/>
            </a:pPr>
            <a:r>
              <a:rPr lang="en-US" sz="900" dirty="0">
                <a:solidFill>
                  <a:srgbClr val="948D84"/>
                </a:solidFill>
              </a:rPr>
              <a:t>1 / 4</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8F3"/>
        </a:solidFill>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C4654A"/>
          </a:solidFill>
          <a:ln/>
        </p:spPr>
      </p:sp>
      <p:sp>
        <p:nvSpPr>
          <p:cNvPr id="3" name="Text 1"/>
          <p:cNvSpPr/>
          <p:nvPr/>
        </p:nvSpPr>
        <p:spPr>
          <a:xfrm>
            <a:off x="548640" y="365760"/>
            <a:ext cx="11064240" cy="822960"/>
          </a:xfrm>
          <a:prstGeom prst="rect">
            <a:avLst/>
          </a:prstGeom>
          <a:noFill/>
          <a:ln/>
        </p:spPr>
        <p:txBody>
          <a:bodyPr wrap="square" rtlCol="0" anchor="t">
            <a:normAutofit/>
          </a:bodyPr>
          <a:lstStyle/>
          <a:p>
            <a:pPr indent="0" marL="0">
              <a:buNone/>
            </a:pPr>
            <a:r>
              <a:rPr lang="en-US" sz="3200" b="1" dirty="0">
                <a:solidFill>
                  <a:srgbClr val="1A1A1A"/>
                </a:solidFill>
                <a:latin typeface="Arial" pitchFamily="34" charset="0"/>
                <a:ea typeface="Arial" pitchFamily="34" charset="-122"/>
                <a:cs typeface="Arial" pitchFamily="34" charset="-120"/>
              </a:rPr>
              <a:t>Three Essential Volunteer Roles</a:t>
            </a:r>
            <a:endParaRPr lang="en-US" sz="3200" dirty="0"/>
          </a:p>
        </p:txBody>
      </p:sp>
      <p:sp>
        <p:nvSpPr>
          <p:cNvPr id="4" name="Text 2"/>
          <p:cNvSpPr/>
          <p:nvPr/>
        </p:nvSpPr>
        <p:spPr>
          <a:xfrm>
            <a:off x="548640" y="1188720"/>
            <a:ext cx="11064240" cy="457200"/>
          </a:xfrm>
          <a:prstGeom prst="rect">
            <a:avLst/>
          </a:prstGeom>
          <a:noFill/>
          <a:ln/>
        </p:spPr>
        <p:txBody>
          <a:bodyPr wrap="square" rtlCol="0" anchor="t">
            <a:normAutofit/>
          </a:bodyPr>
          <a:lstStyle/>
          <a:p>
            <a:pPr indent="0" marL="0">
              <a:buNone/>
            </a:pPr>
            <a:r>
              <a:rPr lang="en-US" sz="1600" dirty="0">
                <a:solidFill>
                  <a:srgbClr val="6B6B6B"/>
                </a:solidFill>
                <a:latin typeface="Arial" pitchFamily="34" charset="0"/>
                <a:ea typeface="Arial" pitchFamily="34" charset="-122"/>
                <a:cs typeface="Arial" pitchFamily="34" charset="-120"/>
              </a:rPr>
              <a:t>Clear responsibilities keep the garden healthy and running smoothly throughout the season.</a:t>
            </a:r>
            <a:endParaRPr lang="en-US" sz="1600" dirty="0"/>
          </a:p>
        </p:txBody>
      </p:sp>
      <p:sp>
        <p:nvSpPr>
          <p:cNvPr id="5" name="Shape 3"/>
          <p:cNvSpPr/>
          <p:nvPr/>
        </p:nvSpPr>
        <p:spPr>
          <a:xfrm>
            <a:off x="548640" y="1828800"/>
            <a:ext cx="3541776" cy="4297680"/>
          </a:xfrm>
          <a:prstGeom prst="roundRect">
            <a:avLst>
              <a:gd name="adj" fmla="val 3098"/>
            </a:avLst>
          </a:prstGeom>
          <a:solidFill>
            <a:srgbClr val="F4EDE5"/>
          </a:solidFill>
          <a:ln/>
        </p:spPr>
      </p:sp>
      <p:sp>
        <p:nvSpPr>
          <p:cNvPr id="6" name="Shape 4"/>
          <p:cNvSpPr/>
          <p:nvPr/>
        </p:nvSpPr>
        <p:spPr>
          <a:xfrm>
            <a:off x="548640" y="1828800"/>
            <a:ext cx="45720" cy="4297680"/>
          </a:xfrm>
          <a:prstGeom prst="rect">
            <a:avLst/>
          </a:prstGeom>
          <a:solidFill>
            <a:srgbClr val="C4654A"/>
          </a:solidFill>
          <a:ln/>
        </p:spPr>
      </p:sp>
      <p:sp>
        <p:nvSpPr>
          <p:cNvPr id="7" name="Text 5"/>
          <p:cNvSpPr/>
          <p:nvPr/>
        </p:nvSpPr>
        <p:spPr>
          <a:xfrm>
            <a:off x="804672" y="2029968"/>
            <a:ext cx="3038856" cy="777240"/>
          </a:xfrm>
          <a:prstGeom prst="rect">
            <a:avLst/>
          </a:prstGeom>
          <a:noFill/>
          <a:ln/>
        </p:spPr>
        <p:txBody>
          <a:bodyPr wrap="square" rtlCol="0" anchor="t">
            <a:normAutofit/>
          </a:bodyPr>
          <a:lstStyle/>
          <a:p>
            <a:pPr indent="0" marL="0">
              <a:buNone/>
            </a:pPr>
            <a:r>
              <a:rPr lang="en-US" sz="4400" dirty="0">
                <a:solidFill>
                  <a:srgbClr val="6B6B6B"/>
                </a:solidFill>
                <a:latin typeface="Arial" pitchFamily="34" charset="0"/>
                <a:ea typeface="Arial" pitchFamily="34" charset="-122"/>
                <a:cs typeface="Arial" pitchFamily="34" charset="-120"/>
              </a:rPr>
              <a:t>01</a:t>
            </a:r>
            <a:endParaRPr lang="en-US" sz="4400" dirty="0"/>
          </a:p>
        </p:txBody>
      </p:sp>
      <p:sp>
        <p:nvSpPr>
          <p:cNvPr id="8" name="Text 6"/>
          <p:cNvSpPr/>
          <p:nvPr/>
        </p:nvSpPr>
        <p:spPr>
          <a:xfrm>
            <a:off x="804672" y="4645152"/>
            <a:ext cx="3029712" cy="502920"/>
          </a:xfrm>
          <a:prstGeom prst="rect">
            <a:avLst/>
          </a:prstGeom>
          <a:noFill/>
          <a:ln/>
        </p:spPr>
        <p:txBody>
          <a:bodyPr wrap="square" rtlCol="0" anchor="t">
            <a:normAutofit/>
          </a:bodyPr>
          <a:lstStyle/>
          <a:p>
            <a:pPr indent="0" marL="0">
              <a:buNone/>
            </a:pPr>
            <a:r>
              <a:rPr lang="en-US" sz="2300" b="1" dirty="0">
                <a:solidFill>
                  <a:srgbClr val="1A1A1A"/>
                </a:solidFill>
                <a:latin typeface="Arial" pitchFamily="34" charset="0"/>
                <a:ea typeface="Arial" pitchFamily="34" charset="-122"/>
                <a:cs typeface="Arial" pitchFamily="34" charset="-120"/>
              </a:rPr>
              <a:t>Garden Coordinator</a:t>
            </a:r>
            <a:endParaRPr lang="en-US" sz="2300" dirty="0"/>
          </a:p>
        </p:txBody>
      </p:sp>
      <p:sp>
        <p:nvSpPr>
          <p:cNvPr id="9" name="Text 7"/>
          <p:cNvSpPr/>
          <p:nvPr/>
        </p:nvSpPr>
        <p:spPr>
          <a:xfrm>
            <a:off x="804672" y="5212080"/>
            <a:ext cx="3029712" cy="731520"/>
          </a:xfrm>
          <a:prstGeom prst="rect">
            <a:avLst/>
          </a:prstGeom>
          <a:noFill/>
          <a:ln/>
        </p:spPr>
        <p:txBody>
          <a:bodyPr wrap="square" rtlCol="0" anchor="t">
            <a:normAutofit/>
          </a:bodyPr>
          <a:lstStyle/>
          <a:p>
            <a:pPr indent="0" marL="0">
              <a:buNone/>
            </a:pPr>
            <a:r>
              <a:rPr lang="en-US" sz="1700" dirty="0">
                <a:solidFill>
                  <a:srgbClr val="6B6B6B"/>
                </a:solidFill>
                <a:latin typeface="Arial" pitchFamily="34" charset="0"/>
                <a:ea typeface="Arial" pitchFamily="34" charset="-122"/>
                <a:cs typeface="Arial" pitchFamily="34" charset="-120"/>
              </a:rPr>
              <a:t>Coordinates planting plans, volunteer shifts, and neighborhood updates.</a:t>
            </a:r>
            <a:endParaRPr lang="en-US" sz="1700" dirty="0"/>
          </a:p>
        </p:txBody>
      </p:sp>
      <p:sp>
        <p:nvSpPr>
          <p:cNvPr id="10" name="Shape 8"/>
          <p:cNvSpPr/>
          <p:nvPr/>
        </p:nvSpPr>
        <p:spPr>
          <a:xfrm>
            <a:off x="4309872" y="1828800"/>
            <a:ext cx="3541776" cy="4297680"/>
          </a:xfrm>
          <a:prstGeom prst="roundRect">
            <a:avLst>
              <a:gd name="adj" fmla="val 3098"/>
            </a:avLst>
          </a:prstGeom>
          <a:solidFill>
            <a:srgbClr val="F4EDE5"/>
          </a:solidFill>
          <a:ln/>
        </p:spPr>
      </p:sp>
      <p:sp>
        <p:nvSpPr>
          <p:cNvPr id="11" name="Shape 9"/>
          <p:cNvSpPr/>
          <p:nvPr/>
        </p:nvSpPr>
        <p:spPr>
          <a:xfrm>
            <a:off x="4309872" y="1828800"/>
            <a:ext cx="45720" cy="4297680"/>
          </a:xfrm>
          <a:prstGeom prst="rect">
            <a:avLst/>
          </a:prstGeom>
          <a:solidFill>
            <a:srgbClr val="C4654A"/>
          </a:solidFill>
          <a:ln/>
        </p:spPr>
      </p:sp>
      <p:sp>
        <p:nvSpPr>
          <p:cNvPr id="12" name="Text 10"/>
          <p:cNvSpPr/>
          <p:nvPr/>
        </p:nvSpPr>
        <p:spPr>
          <a:xfrm>
            <a:off x="4565904" y="2029968"/>
            <a:ext cx="3038856" cy="777240"/>
          </a:xfrm>
          <a:prstGeom prst="rect">
            <a:avLst/>
          </a:prstGeom>
          <a:noFill/>
          <a:ln/>
        </p:spPr>
        <p:txBody>
          <a:bodyPr wrap="square" rtlCol="0" anchor="t">
            <a:normAutofit/>
          </a:bodyPr>
          <a:lstStyle/>
          <a:p>
            <a:pPr indent="0" marL="0">
              <a:buNone/>
            </a:pPr>
            <a:r>
              <a:rPr lang="en-US" sz="4400" dirty="0">
                <a:solidFill>
                  <a:srgbClr val="6B6B6B"/>
                </a:solidFill>
                <a:latin typeface="Arial" pitchFamily="34" charset="0"/>
                <a:ea typeface="Arial" pitchFamily="34" charset="-122"/>
                <a:cs typeface="Arial" pitchFamily="34" charset="-120"/>
              </a:rPr>
              <a:t>02</a:t>
            </a:r>
            <a:endParaRPr lang="en-US" sz="4400" dirty="0"/>
          </a:p>
        </p:txBody>
      </p:sp>
      <p:sp>
        <p:nvSpPr>
          <p:cNvPr id="13" name="Text 11"/>
          <p:cNvSpPr/>
          <p:nvPr/>
        </p:nvSpPr>
        <p:spPr>
          <a:xfrm>
            <a:off x="4565904" y="4645152"/>
            <a:ext cx="3029712" cy="502920"/>
          </a:xfrm>
          <a:prstGeom prst="rect">
            <a:avLst/>
          </a:prstGeom>
          <a:noFill/>
          <a:ln/>
        </p:spPr>
        <p:txBody>
          <a:bodyPr wrap="square" rtlCol="0" anchor="t">
            <a:normAutofit/>
          </a:bodyPr>
          <a:lstStyle/>
          <a:p>
            <a:pPr indent="0" marL="0">
              <a:buNone/>
            </a:pPr>
            <a:r>
              <a:rPr lang="en-US" sz="2300" b="1" dirty="0">
                <a:solidFill>
                  <a:srgbClr val="1A1A1A"/>
                </a:solidFill>
                <a:latin typeface="Arial" pitchFamily="34" charset="0"/>
                <a:ea typeface="Arial" pitchFamily="34" charset="-122"/>
                <a:cs typeface="Arial" pitchFamily="34" charset="-120"/>
              </a:rPr>
              <a:t>Watering Captain</a:t>
            </a:r>
            <a:endParaRPr lang="en-US" sz="2300" dirty="0"/>
          </a:p>
        </p:txBody>
      </p:sp>
      <p:sp>
        <p:nvSpPr>
          <p:cNvPr id="14" name="Text 12"/>
          <p:cNvSpPr/>
          <p:nvPr/>
        </p:nvSpPr>
        <p:spPr>
          <a:xfrm>
            <a:off x="4565904" y="5212080"/>
            <a:ext cx="3029712" cy="731520"/>
          </a:xfrm>
          <a:prstGeom prst="rect">
            <a:avLst/>
          </a:prstGeom>
          <a:noFill/>
          <a:ln/>
        </p:spPr>
        <p:txBody>
          <a:bodyPr wrap="square" rtlCol="0" anchor="t">
            <a:normAutofit/>
          </a:bodyPr>
          <a:lstStyle/>
          <a:p>
            <a:pPr indent="0" marL="0">
              <a:buNone/>
            </a:pPr>
            <a:r>
              <a:rPr lang="en-US" sz="1700" dirty="0">
                <a:solidFill>
                  <a:srgbClr val="6B6B6B"/>
                </a:solidFill>
                <a:latin typeface="Arial" pitchFamily="34" charset="0"/>
                <a:ea typeface="Arial" pitchFamily="34" charset="-122"/>
                <a:cs typeface="Arial" pitchFamily="34" charset="-120"/>
              </a:rPr>
              <a:t>Monitors moisture levels, maintains irrigation tools, and leads hydration schedules.</a:t>
            </a:r>
            <a:endParaRPr lang="en-US" sz="1700" dirty="0"/>
          </a:p>
        </p:txBody>
      </p:sp>
      <p:sp>
        <p:nvSpPr>
          <p:cNvPr id="15" name="Shape 13"/>
          <p:cNvSpPr/>
          <p:nvPr/>
        </p:nvSpPr>
        <p:spPr>
          <a:xfrm>
            <a:off x="8071104" y="1828800"/>
            <a:ext cx="3541776" cy="4297680"/>
          </a:xfrm>
          <a:prstGeom prst="roundRect">
            <a:avLst>
              <a:gd name="adj" fmla="val 3098"/>
            </a:avLst>
          </a:prstGeom>
          <a:solidFill>
            <a:srgbClr val="F4EDE5"/>
          </a:solidFill>
          <a:ln/>
        </p:spPr>
      </p:sp>
      <p:sp>
        <p:nvSpPr>
          <p:cNvPr id="16" name="Shape 14"/>
          <p:cNvSpPr/>
          <p:nvPr/>
        </p:nvSpPr>
        <p:spPr>
          <a:xfrm>
            <a:off x="8071104" y="1828800"/>
            <a:ext cx="45720" cy="4297680"/>
          </a:xfrm>
          <a:prstGeom prst="rect">
            <a:avLst/>
          </a:prstGeom>
          <a:solidFill>
            <a:srgbClr val="C4654A"/>
          </a:solidFill>
          <a:ln/>
        </p:spPr>
      </p:sp>
      <p:sp>
        <p:nvSpPr>
          <p:cNvPr id="17" name="Text 15"/>
          <p:cNvSpPr/>
          <p:nvPr/>
        </p:nvSpPr>
        <p:spPr>
          <a:xfrm>
            <a:off x="8327136" y="2029968"/>
            <a:ext cx="3038856" cy="777240"/>
          </a:xfrm>
          <a:prstGeom prst="rect">
            <a:avLst/>
          </a:prstGeom>
          <a:noFill/>
          <a:ln/>
        </p:spPr>
        <p:txBody>
          <a:bodyPr wrap="square" rtlCol="0" anchor="t">
            <a:normAutofit/>
          </a:bodyPr>
          <a:lstStyle/>
          <a:p>
            <a:pPr indent="0" marL="0">
              <a:buNone/>
            </a:pPr>
            <a:r>
              <a:rPr lang="en-US" sz="4400" dirty="0">
                <a:solidFill>
                  <a:srgbClr val="6B6B6B"/>
                </a:solidFill>
                <a:latin typeface="Arial" pitchFamily="34" charset="0"/>
                <a:ea typeface="Arial" pitchFamily="34" charset="-122"/>
                <a:cs typeface="Arial" pitchFamily="34" charset="-120"/>
              </a:rPr>
              <a:t>03</a:t>
            </a:r>
            <a:endParaRPr lang="en-US" sz="4400" dirty="0"/>
          </a:p>
        </p:txBody>
      </p:sp>
      <p:sp>
        <p:nvSpPr>
          <p:cNvPr id="18" name="Text 16"/>
          <p:cNvSpPr/>
          <p:nvPr/>
        </p:nvSpPr>
        <p:spPr>
          <a:xfrm>
            <a:off x="8327136" y="4645152"/>
            <a:ext cx="3029712" cy="502920"/>
          </a:xfrm>
          <a:prstGeom prst="rect">
            <a:avLst/>
          </a:prstGeom>
          <a:noFill/>
          <a:ln/>
        </p:spPr>
        <p:txBody>
          <a:bodyPr wrap="square" rtlCol="0" anchor="t">
            <a:normAutofit/>
          </a:bodyPr>
          <a:lstStyle/>
          <a:p>
            <a:pPr indent="0" marL="0">
              <a:buNone/>
            </a:pPr>
            <a:r>
              <a:rPr lang="en-US" sz="2300" b="1" dirty="0">
                <a:solidFill>
                  <a:srgbClr val="1A1A1A"/>
                </a:solidFill>
                <a:latin typeface="Arial" pitchFamily="34" charset="0"/>
                <a:ea typeface="Arial" pitchFamily="34" charset="-122"/>
                <a:cs typeface="Arial" pitchFamily="34" charset="-120"/>
              </a:rPr>
              <a:t>Tool and Soil Steward</a:t>
            </a:r>
            <a:endParaRPr lang="en-US" sz="2300" dirty="0"/>
          </a:p>
        </p:txBody>
      </p:sp>
      <p:sp>
        <p:nvSpPr>
          <p:cNvPr id="19" name="Text 17"/>
          <p:cNvSpPr/>
          <p:nvPr/>
        </p:nvSpPr>
        <p:spPr>
          <a:xfrm>
            <a:off x="8327136" y="5212080"/>
            <a:ext cx="3029712" cy="731520"/>
          </a:xfrm>
          <a:prstGeom prst="rect">
            <a:avLst/>
          </a:prstGeom>
          <a:noFill/>
          <a:ln/>
        </p:spPr>
        <p:txBody>
          <a:bodyPr wrap="square" rtlCol="0" anchor="t">
            <a:normAutofit/>
          </a:bodyPr>
          <a:lstStyle/>
          <a:p>
            <a:pPr indent="0" marL="0">
              <a:buNone/>
            </a:pPr>
            <a:r>
              <a:rPr lang="en-US" sz="1700" dirty="0">
                <a:solidFill>
                  <a:srgbClr val="6B6B6B"/>
                </a:solidFill>
                <a:latin typeface="Arial" pitchFamily="34" charset="0"/>
                <a:ea typeface="Arial" pitchFamily="34" charset="-122"/>
                <a:cs typeface="Arial" pitchFamily="34" charset="-120"/>
              </a:rPr>
              <a:t>Manages compost piles, inventory, and regular equipment maintenance.</a:t>
            </a:r>
            <a:endParaRPr lang="en-US" sz="1700" dirty="0"/>
          </a:p>
        </p:txBody>
      </p:sp>
      <p:sp>
        <p:nvSpPr>
          <p:cNvPr id="21" name="Text 18"/>
          <p:cNvSpPr/>
          <p:nvPr/>
        </p:nvSpPr>
        <p:spPr>
          <a:xfrm>
            <a:off x="8229600" y="6492240"/>
            <a:ext cx="1188720" cy="274320"/>
          </a:xfrm>
          <a:prstGeom prst="rect">
            <a:avLst/>
          </a:prstGeom>
          <a:noFill/>
          <a:ln/>
        </p:spPr>
        <p:txBody>
          <a:bodyPr wrap="square" rtlCol="0" anchor="ctr">
            <a:normAutofit/>
          </a:bodyPr>
          <a:lstStyle/>
          <a:p>
            <a:pPr algn="r" indent="0" marL="0">
              <a:buNone/>
            </a:pPr>
            <a:r>
              <a:rPr lang="en-US" sz="900" dirty="0">
                <a:solidFill>
                  <a:srgbClr val="948D84"/>
                </a:solidFill>
              </a:rPr>
              <a:t>2 / 4</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8F3"/>
        </a:solidFill>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C4654A"/>
          </a:solidFill>
          <a:ln/>
        </p:spPr>
      </p:sp>
      <p:sp>
        <p:nvSpPr>
          <p:cNvPr id="3" name="Text 1"/>
          <p:cNvSpPr/>
          <p:nvPr/>
        </p:nvSpPr>
        <p:spPr>
          <a:xfrm>
            <a:off x="548640" y="365760"/>
            <a:ext cx="11064240" cy="822960"/>
          </a:xfrm>
          <a:prstGeom prst="rect">
            <a:avLst/>
          </a:prstGeom>
          <a:noFill/>
          <a:ln/>
        </p:spPr>
        <p:txBody>
          <a:bodyPr wrap="square" rtlCol="0" anchor="t">
            <a:normAutofit/>
          </a:bodyPr>
          <a:lstStyle/>
          <a:p>
            <a:pPr indent="0" marL="0">
              <a:buNone/>
            </a:pPr>
            <a:r>
              <a:rPr lang="en-US" sz="3200" b="1" dirty="0">
                <a:solidFill>
                  <a:srgbClr val="1A1A1A"/>
                </a:solidFill>
                <a:latin typeface="Arial" pitchFamily="34" charset="0"/>
                <a:ea typeface="Arial" pitchFamily="34" charset="-122"/>
                <a:cs typeface="Arial" pitchFamily="34" charset="-120"/>
              </a:rPr>
              <a:t>A Simple Weekly Plan</a:t>
            </a:r>
            <a:endParaRPr lang="en-US" sz="3200" dirty="0"/>
          </a:p>
        </p:txBody>
      </p:sp>
      <p:sp>
        <p:nvSpPr>
          <p:cNvPr id="4" name="Text 2"/>
          <p:cNvSpPr/>
          <p:nvPr/>
        </p:nvSpPr>
        <p:spPr>
          <a:xfrm>
            <a:off x="548640" y="1188720"/>
            <a:ext cx="11064240" cy="457200"/>
          </a:xfrm>
          <a:prstGeom prst="rect">
            <a:avLst/>
          </a:prstGeom>
          <a:noFill/>
          <a:ln/>
        </p:spPr>
        <p:txBody>
          <a:bodyPr wrap="square" rtlCol="0" anchor="t">
            <a:normAutofit/>
          </a:bodyPr>
          <a:lstStyle/>
          <a:p>
            <a:pPr indent="0" marL="0">
              <a:buNone/>
            </a:pPr>
            <a:r>
              <a:rPr lang="en-US" sz="1600" dirty="0">
                <a:solidFill>
                  <a:srgbClr val="6B6B6B"/>
                </a:solidFill>
                <a:latin typeface="Arial" pitchFamily="34" charset="0"/>
                <a:ea typeface="Arial" pitchFamily="34" charset="-122"/>
                <a:cs typeface="Arial" pitchFamily="34" charset="-120"/>
              </a:rPr>
              <a:t>A consistent routine keeps maintenance manageable across the entire growing season.</a:t>
            </a:r>
            <a:endParaRPr lang="en-US" sz="1600" dirty="0"/>
          </a:p>
        </p:txBody>
      </p:sp>
      <p:sp>
        <p:nvSpPr>
          <p:cNvPr id="5" name="Shape 3"/>
          <p:cNvSpPr/>
          <p:nvPr/>
        </p:nvSpPr>
        <p:spPr>
          <a:xfrm>
            <a:off x="548640" y="1828800"/>
            <a:ext cx="3553968" cy="4297680"/>
          </a:xfrm>
          <a:prstGeom prst="roundRect">
            <a:avLst>
              <a:gd name="adj" fmla="val 3087"/>
            </a:avLst>
          </a:prstGeom>
          <a:solidFill>
            <a:srgbClr val="F4EDE5"/>
          </a:solidFill>
          <a:ln/>
        </p:spPr>
      </p:sp>
      <p:sp>
        <p:nvSpPr>
          <p:cNvPr id="6" name="Shape 4"/>
          <p:cNvSpPr/>
          <p:nvPr/>
        </p:nvSpPr>
        <p:spPr>
          <a:xfrm>
            <a:off x="768096" y="2066544"/>
            <a:ext cx="402336" cy="41148"/>
          </a:xfrm>
          <a:prstGeom prst="rect">
            <a:avLst/>
          </a:prstGeom>
          <a:solidFill>
            <a:srgbClr val="C4654A"/>
          </a:solidFill>
          <a:ln/>
        </p:spPr>
      </p:sp>
      <p:sp>
        <p:nvSpPr>
          <p:cNvPr id="7" name="Text 5"/>
          <p:cNvSpPr/>
          <p:nvPr/>
        </p:nvSpPr>
        <p:spPr>
          <a:xfrm>
            <a:off x="768096" y="2395728"/>
            <a:ext cx="3115056" cy="1097280"/>
          </a:xfrm>
          <a:prstGeom prst="rect">
            <a:avLst/>
          </a:prstGeom>
          <a:noFill/>
          <a:ln/>
        </p:spPr>
        <p:txBody>
          <a:bodyPr wrap="square" rtlCol="0" anchor="t">
            <a:normAutofit/>
          </a:bodyPr>
          <a:lstStyle/>
          <a:p>
            <a:pPr indent="0" marL="0">
              <a:buNone/>
            </a:pPr>
            <a:r>
              <a:rPr lang="en-US" sz="5400" b="1" dirty="0">
                <a:solidFill>
                  <a:srgbClr val="C4654A"/>
                </a:solidFill>
                <a:latin typeface="Arial" pitchFamily="34" charset="0"/>
                <a:ea typeface="Arial" pitchFamily="34" charset="-122"/>
                <a:cs typeface="Arial" pitchFamily="34" charset="-120"/>
              </a:rPr>
              <a:t>1</a:t>
            </a:r>
            <a:endParaRPr lang="en-US" sz="5400" dirty="0"/>
          </a:p>
        </p:txBody>
      </p:sp>
      <p:sp>
        <p:nvSpPr>
          <p:cNvPr id="8" name="Text 6"/>
          <p:cNvSpPr/>
          <p:nvPr/>
        </p:nvSpPr>
        <p:spPr>
          <a:xfrm>
            <a:off x="768096" y="4636008"/>
            <a:ext cx="3115056" cy="530352"/>
          </a:xfrm>
          <a:prstGeom prst="rect">
            <a:avLst/>
          </a:prstGeom>
          <a:noFill/>
          <a:ln/>
        </p:spPr>
        <p:txBody>
          <a:bodyPr wrap="square" rtlCol="0" anchor="t">
            <a:normAutofit/>
          </a:bodyPr>
          <a:lstStyle/>
          <a:p>
            <a:pPr indent="0" marL="0">
              <a:buNone/>
            </a:pPr>
            <a:r>
              <a:rPr lang="en-US" sz="2300" b="1" dirty="0">
                <a:solidFill>
                  <a:srgbClr val="1A1A1A"/>
                </a:solidFill>
                <a:latin typeface="Arial" pitchFamily="34" charset="0"/>
                <a:ea typeface="Arial" pitchFamily="34" charset="-122"/>
                <a:cs typeface="Arial" pitchFamily="34" charset="-120"/>
              </a:rPr>
              <a:t>Weekday Watering</a:t>
            </a:r>
            <a:endParaRPr lang="en-US" sz="2300" dirty="0"/>
          </a:p>
        </p:txBody>
      </p:sp>
      <p:sp>
        <p:nvSpPr>
          <p:cNvPr id="9" name="Text 7"/>
          <p:cNvSpPr/>
          <p:nvPr/>
        </p:nvSpPr>
        <p:spPr>
          <a:xfrm>
            <a:off x="768096" y="5239512"/>
            <a:ext cx="3115056" cy="640080"/>
          </a:xfrm>
          <a:prstGeom prst="rect">
            <a:avLst/>
          </a:prstGeom>
          <a:noFill/>
          <a:ln/>
        </p:spPr>
        <p:txBody>
          <a:bodyPr wrap="square" rtlCol="0" anchor="t">
            <a:normAutofit/>
          </a:bodyPr>
          <a:lstStyle/>
          <a:p>
            <a:pPr indent="0" marL="0">
              <a:buNone/>
            </a:pPr>
            <a:r>
              <a:rPr lang="en-US" sz="1500" dirty="0">
                <a:solidFill>
                  <a:srgbClr val="6B6B6B"/>
                </a:solidFill>
                <a:latin typeface="Arial" pitchFamily="34" charset="0"/>
                <a:ea typeface="Arial" pitchFamily="34" charset="-122"/>
                <a:cs typeface="Arial" pitchFamily="34" charset="-120"/>
              </a:rPr>
              <a:t>Volunteers handle quick morning moisture checks and irrigation.</a:t>
            </a:r>
            <a:endParaRPr lang="en-US" sz="1500" dirty="0"/>
          </a:p>
        </p:txBody>
      </p:sp>
      <p:sp>
        <p:nvSpPr>
          <p:cNvPr id="10" name="Shape 8"/>
          <p:cNvSpPr/>
          <p:nvPr/>
        </p:nvSpPr>
        <p:spPr>
          <a:xfrm>
            <a:off x="4303776" y="1828800"/>
            <a:ext cx="3553968" cy="4297680"/>
          </a:xfrm>
          <a:prstGeom prst="roundRect">
            <a:avLst>
              <a:gd name="adj" fmla="val 3087"/>
            </a:avLst>
          </a:prstGeom>
          <a:solidFill>
            <a:srgbClr val="F4EDE5"/>
          </a:solidFill>
          <a:ln/>
        </p:spPr>
      </p:sp>
      <p:sp>
        <p:nvSpPr>
          <p:cNvPr id="11" name="Shape 9"/>
          <p:cNvSpPr/>
          <p:nvPr/>
        </p:nvSpPr>
        <p:spPr>
          <a:xfrm>
            <a:off x="4523232" y="2066544"/>
            <a:ext cx="402336" cy="41148"/>
          </a:xfrm>
          <a:prstGeom prst="rect">
            <a:avLst/>
          </a:prstGeom>
          <a:solidFill>
            <a:srgbClr val="C4654A"/>
          </a:solidFill>
          <a:ln/>
        </p:spPr>
      </p:sp>
      <p:sp>
        <p:nvSpPr>
          <p:cNvPr id="12" name="Text 10"/>
          <p:cNvSpPr/>
          <p:nvPr/>
        </p:nvSpPr>
        <p:spPr>
          <a:xfrm>
            <a:off x="4523232" y="2395728"/>
            <a:ext cx="3115056" cy="1097280"/>
          </a:xfrm>
          <a:prstGeom prst="rect">
            <a:avLst/>
          </a:prstGeom>
          <a:noFill/>
          <a:ln/>
        </p:spPr>
        <p:txBody>
          <a:bodyPr wrap="square" rtlCol="0" anchor="t">
            <a:normAutofit/>
          </a:bodyPr>
          <a:lstStyle/>
          <a:p>
            <a:pPr indent="0" marL="0">
              <a:buNone/>
            </a:pPr>
            <a:r>
              <a:rPr lang="en-US" sz="5400" b="1" dirty="0">
                <a:solidFill>
                  <a:srgbClr val="C4654A"/>
                </a:solidFill>
                <a:latin typeface="Arial" pitchFamily="34" charset="0"/>
                <a:ea typeface="Arial" pitchFamily="34" charset="-122"/>
                <a:cs typeface="Arial" pitchFamily="34" charset="-120"/>
              </a:rPr>
              <a:t>2</a:t>
            </a:r>
            <a:endParaRPr lang="en-US" sz="5400" dirty="0"/>
          </a:p>
        </p:txBody>
      </p:sp>
      <p:sp>
        <p:nvSpPr>
          <p:cNvPr id="13" name="Text 11"/>
          <p:cNvSpPr/>
          <p:nvPr/>
        </p:nvSpPr>
        <p:spPr>
          <a:xfrm>
            <a:off x="4523232" y="4636008"/>
            <a:ext cx="3115056" cy="530352"/>
          </a:xfrm>
          <a:prstGeom prst="rect">
            <a:avLst/>
          </a:prstGeom>
          <a:noFill/>
          <a:ln/>
        </p:spPr>
        <p:txBody>
          <a:bodyPr wrap="square" rtlCol="0" anchor="t">
            <a:normAutofit/>
          </a:bodyPr>
          <a:lstStyle/>
          <a:p>
            <a:pPr indent="0" marL="0">
              <a:buNone/>
            </a:pPr>
            <a:r>
              <a:rPr lang="en-US" sz="2300" b="1" dirty="0">
                <a:solidFill>
                  <a:srgbClr val="1A1A1A"/>
                </a:solidFill>
                <a:latin typeface="Arial" pitchFamily="34" charset="0"/>
                <a:ea typeface="Arial" pitchFamily="34" charset="-122"/>
                <a:cs typeface="Arial" pitchFamily="34" charset="-120"/>
              </a:rPr>
              <a:t>Midweek Weeding</a:t>
            </a:r>
            <a:endParaRPr lang="en-US" sz="2300" dirty="0"/>
          </a:p>
        </p:txBody>
      </p:sp>
      <p:sp>
        <p:nvSpPr>
          <p:cNvPr id="14" name="Text 12"/>
          <p:cNvSpPr/>
          <p:nvPr/>
        </p:nvSpPr>
        <p:spPr>
          <a:xfrm>
            <a:off x="4523232" y="5239512"/>
            <a:ext cx="3115056" cy="640080"/>
          </a:xfrm>
          <a:prstGeom prst="rect">
            <a:avLst/>
          </a:prstGeom>
          <a:noFill/>
          <a:ln/>
        </p:spPr>
        <p:txBody>
          <a:bodyPr wrap="square" rtlCol="0" anchor="t">
            <a:normAutofit/>
          </a:bodyPr>
          <a:lstStyle/>
          <a:p>
            <a:pPr indent="0" marL="0">
              <a:buNone/>
            </a:pPr>
            <a:r>
              <a:rPr lang="en-US" sz="1500" dirty="0">
                <a:solidFill>
                  <a:srgbClr val="6B6B6B"/>
                </a:solidFill>
                <a:latin typeface="Arial" pitchFamily="34" charset="0"/>
                <a:ea typeface="Arial" pitchFamily="34" charset="-122"/>
                <a:cs typeface="Arial" pitchFamily="34" charset="-120"/>
              </a:rPr>
              <a:t>Targeted maintenance prevents weeds from overtaking active vegetable beds.</a:t>
            </a:r>
            <a:endParaRPr lang="en-US" sz="1500" dirty="0"/>
          </a:p>
        </p:txBody>
      </p:sp>
      <p:sp>
        <p:nvSpPr>
          <p:cNvPr id="15" name="Shape 13"/>
          <p:cNvSpPr/>
          <p:nvPr/>
        </p:nvSpPr>
        <p:spPr>
          <a:xfrm>
            <a:off x="8058912" y="1828800"/>
            <a:ext cx="3553968" cy="4297680"/>
          </a:xfrm>
          <a:prstGeom prst="roundRect">
            <a:avLst>
              <a:gd name="adj" fmla="val 3087"/>
            </a:avLst>
          </a:prstGeom>
          <a:solidFill>
            <a:srgbClr val="F4EDE5"/>
          </a:solidFill>
          <a:ln/>
        </p:spPr>
      </p:sp>
      <p:sp>
        <p:nvSpPr>
          <p:cNvPr id="16" name="Shape 14"/>
          <p:cNvSpPr/>
          <p:nvPr/>
        </p:nvSpPr>
        <p:spPr>
          <a:xfrm>
            <a:off x="8278368" y="2066544"/>
            <a:ext cx="402336" cy="41148"/>
          </a:xfrm>
          <a:prstGeom prst="rect">
            <a:avLst/>
          </a:prstGeom>
          <a:solidFill>
            <a:srgbClr val="C4654A"/>
          </a:solidFill>
          <a:ln/>
        </p:spPr>
      </p:sp>
      <p:sp>
        <p:nvSpPr>
          <p:cNvPr id="17" name="Text 15"/>
          <p:cNvSpPr/>
          <p:nvPr/>
        </p:nvSpPr>
        <p:spPr>
          <a:xfrm>
            <a:off x="8278368" y="2395728"/>
            <a:ext cx="3115056" cy="1097280"/>
          </a:xfrm>
          <a:prstGeom prst="rect">
            <a:avLst/>
          </a:prstGeom>
          <a:noFill/>
          <a:ln/>
        </p:spPr>
        <p:txBody>
          <a:bodyPr wrap="square" rtlCol="0" anchor="t">
            <a:normAutofit/>
          </a:bodyPr>
          <a:lstStyle/>
          <a:p>
            <a:pPr indent="0" marL="0">
              <a:buNone/>
            </a:pPr>
            <a:r>
              <a:rPr lang="en-US" sz="5400" b="1" dirty="0">
                <a:solidFill>
                  <a:srgbClr val="C4654A"/>
                </a:solidFill>
                <a:latin typeface="Arial" pitchFamily="34" charset="0"/>
                <a:ea typeface="Arial" pitchFamily="34" charset="-122"/>
                <a:cs typeface="Arial" pitchFamily="34" charset="-120"/>
              </a:rPr>
              <a:t>3</a:t>
            </a:r>
            <a:endParaRPr lang="en-US" sz="5400" dirty="0"/>
          </a:p>
        </p:txBody>
      </p:sp>
      <p:sp>
        <p:nvSpPr>
          <p:cNvPr id="18" name="Text 16"/>
          <p:cNvSpPr/>
          <p:nvPr/>
        </p:nvSpPr>
        <p:spPr>
          <a:xfrm>
            <a:off x="8278368" y="4636008"/>
            <a:ext cx="3115056" cy="530352"/>
          </a:xfrm>
          <a:prstGeom prst="rect">
            <a:avLst/>
          </a:prstGeom>
          <a:noFill/>
          <a:ln/>
        </p:spPr>
        <p:txBody>
          <a:bodyPr wrap="square" rtlCol="0" anchor="t">
            <a:normAutofit/>
          </a:bodyPr>
          <a:lstStyle/>
          <a:p>
            <a:pPr indent="0" marL="0">
              <a:buNone/>
            </a:pPr>
            <a:r>
              <a:rPr lang="en-US" sz="2300" b="1" dirty="0">
                <a:solidFill>
                  <a:srgbClr val="1A1A1A"/>
                </a:solidFill>
                <a:latin typeface="Arial" pitchFamily="34" charset="0"/>
                <a:ea typeface="Arial" pitchFamily="34" charset="-122"/>
                <a:cs typeface="Arial" pitchFamily="34" charset="-120"/>
              </a:rPr>
              <a:t>Saturday Workdays</a:t>
            </a:r>
            <a:endParaRPr lang="en-US" sz="2300" dirty="0"/>
          </a:p>
        </p:txBody>
      </p:sp>
      <p:sp>
        <p:nvSpPr>
          <p:cNvPr id="19" name="Text 17"/>
          <p:cNvSpPr/>
          <p:nvPr/>
        </p:nvSpPr>
        <p:spPr>
          <a:xfrm>
            <a:off x="8278368" y="5239512"/>
            <a:ext cx="3115056" cy="640080"/>
          </a:xfrm>
          <a:prstGeom prst="rect">
            <a:avLst/>
          </a:prstGeom>
          <a:noFill/>
          <a:ln/>
        </p:spPr>
        <p:txBody>
          <a:bodyPr wrap="square" rtlCol="0" anchor="t">
            <a:normAutofit/>
          </a:bodyPr>
          <a:lstStyle/>
          <a:p>
            <a:pPr indent="0" marL="0">
              <a:buNone/>
            </a:pPr>
            <a:r>
              <a:rPr lang="en-US" sz="1500" dirty="0">
                <a:solidFill>
                  <a:srgbClr val="6B6B6B"/>
                </a:solidFill>
                <a:latin typeface="Arial" pitchFamily="34" charset="0"/>
                <a:ea typeface="Arial" pitchFamily="34" charset="-122"/>
                <a:cs typeface="Arial" pitchFamily="34" charset="-120"/>
              </a:rPr>
              <a:t>The full group gathers for harvesting, compost turning, and repairs.</a:t>
            </a:r>
            <a:endParaRPr lang="en-US" sz="1500" dirty="0"/>
          </a:p>
        </p:txBody>
      </p:sp>
      <p:sp>
        <p:nvSpPr>
          <p:cNvPr id="21" name="Text 18"/>
          <p:cNvSpPr/>
          <p:nvPr/>
        </p:nvSpPr>
        <p:spPr>
          <a:xfrm>
            <a:off x="8229600" y="6492240"/>
            <a:ext cx="1188720" cy="274320"/>
          </a:xfrm>
          <a:prstGeom prst="rect">
            <a:avLst/>
          </a:prstGeom>
          <a:noFill/>
          <a:ln/>
        </p:spPr>
        <p:txBody>
          <a:bodyPr wrap="square" rtlCol="0" anchor="ctr">
            <a:normAutofit/>
          </a:bodyPr>
          <a:lstStyle/>
          <a:p>
            <a:pPr algn="r" indent="0" marL="0">
              <a:buNone/>
            </a:pPr>
            <a:r>
              <a:rPr lang="en-US" sz="900" dirty="0">
                <a:solidFill>
                  <a:srgbClr val="948D84"/>
                </a:solidFill>
              </a:rPr>
              <a:t>3 / 4</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8F3"/>
        </a:solidFill>
      </p:bgPr>
    </p:bg>
    <p:spTree>
      <p:nvGrpSpPr>
        <p:cNvPr id="1" name=""/>
        <p:cNvGrpSpPr/>
        <p:nvPr/>
      </p:nvGrpSpPr>
      <p:grpSpPr>
        <a:xfrm>
          <a:off x="0" y="0"/>
          <a:ext cx="0" cy="0"/>
          <a:chOff x="0" y="0"/>
          <a:chExt cx="0" cy="0"/>
        </a:xfrm>
      </p:grpSpPr>
      <p:sp>
        <p:nvSpPr>
          <p:cNvPr id="2" name="Shape 0"/>
          <p:cNvSpPr/>
          <p:nvPr/>
        </p:nvSpPr>
        <p:spPr>
          <a:xfrm>
            <a:off x="0" y="0"/>
            <a:ext cx="12191695" cy="64008"/>
          </a:xfrm>
          <a:prstGeom prst="rect">
            <a:avLst/>
          </a:prstGeom>
          <a:solidFill>
            <a:srgbClr val="C4654A"/>
          </a:solidFill>
          <a:ln/>
        </p:spPr>
      </p:sp>
      <p:sp>
        <p:nvSpPr>
          <p:cNvPr id="3" name="Text 1"/>
          <p:cNvSpPr/>
          <p:nvPr/>
        </p:nvSpPr>
        <p:spPr>
          <a:xfrm>
            <a:off x="548640" y="1554480"/>
            <a:ext cx="11064240" cy="1645920"/>
          </a:xfrm>
          <a:prstGeom prst="rect">
            <a:avLst/>
          </a:prstGeom>
          <a:noFill/>
          <a:ln/>
        </p:spPr>
        <p:txBody>
          <a:bodyPr wrap="square" rtlCol="0" anchor="t">
            <a:normAutofit/>
          </a:bodyPr>
          <a:lstStyle/>
          <a:p>
            <a:pPr algn="ctr" indent="0" marL="0">
              <a:buNone/>
            </a:pPr>
            <a:r>
              <a:rPr lang="en-US" sz="5000" b="1" dirty="0">
                <a:solidFill>
                  <a:srgbClr val="1A1A1A"/>
                </a:solidFill>
                <a:latin typeface="Arial" pitchFamily="34" charset="0"/>
                <a:ea typeface="Arial" pitchFamily="34" charset="-122"/>
                <a:cs typeface="Arial" pitchFamily="34" charset="-120"/>
              </a:rPr>
              <a:t>What Happens Next</a:t>
            </a:r>
            <a:endParaRPr lang="en-US" sz="5000" dirty="0"/>
          </a:p>
        </p:txBody>
      </p:sp>
      <p:sp>
        <p:nvSpPr>
          <p:cNvPr id="4" name="Text 2"/>
          <p:cNvSpPr/>
          <p:nvPr/>
        </p:nvSpPr>
        <p:spPr>
          <a:xfrm>
            <a:off x="822960" y="3474720"/>
            <a:ext cx="10515600" cy="731520"/>
          </a:xfrm>
          <a:prstGeom prst="rect">
            <a:avLst/>
          </a:prstGeom>
          <a:noFill/>
          <a:ln/>
        </p:spPr>
        <p:txBody>
          <a:bodyPr wrap="square" rtlCol="0" anchor="t">
            <a:normAutofit/>
          </a:bodyPr>
          <a:lstStyle/>
          <a:p>
            <a:pPr algn="ctr" indent="0" marL="0">
              <a:buNone/>
            </a:pPr>
            <a:r>
              <a:rPr lang="en-US" sz="2200" dirty="0">
                <a:solidFill>
                  <a:srgbClr val="6B6B6B"/>
                </a:solidFill>
                <a:latin typeface="Arial" pitchFamily="34" charset="0"/>
                <a:ea typeface="Arial" pitchFamily="34" charset="-122"/>
                <a:cs typeface="Arial" pitchFamily="34" charset="-120"/>
              </a:rPr>
              <a:t>Take these two immediate steps to help launch the community garden.</a:t>
            </a:r>
            <a:endParaRPr lang="en-US" sz="2200" dirty="0"/>
          </a:p>
        </p:txBody>
      </p:sp>
      <p:sp>
        <p:nvSpPr>
          <p:cNvPr id="5" name="Shape 3"/>
          <p:cNvSpPr/>
          <p:nvPr/>
        </p:nvSpPr>
        <p:spPr>
          <a:xfrm>
            <a:off x="822960" y="4572000"/>
            <a:ext cx="5074920" cy="1097280"/>
          </a:xfrm>
          <a:prstGeom prst="roundRect">
            <a:avLst>
              <a:gd name="adj" fmla="val 8333"/>
            </a:avLst>
          </a:prstGeom>
          <a:solidFill>
            <a:srgbClr val="C4654A"/>
          </a:solidFill>
          <a:ln/>
        </p:spPr>
      </p:sp>
      <p:sp>
        <p:nvSpPr>
          <p:cNvPr id="6" name="Text 4"/>
          <p:cNvSpPr/>
          <p:nvPr/>
        </p:nvSpPr>
        <p:spPr>
          <a:xfrm>
            <a:off x="1005840" y="4736592"/>
            <a:ext cx="4709160" cy="320040"/>
          </a:xfrm>
          <a:prstGeom prst="rect">
            <a:avLst/>
          </a:prstGeom>
          <a:noFill/>
          <a:ln/>
        </p:spPr>
        <p:txBody>
          <a:bodyPr wrap="square" rtlCol="0" anchor="ctr">
            <a:normAutofit/>
          </a:bodyPr>
          <a:lstStyle/>
          <a:p>
            <a:pPr algn="ctr" indent="0" marL="0">
              <a:buNone/>
            </a:pPr>
            <a:r>
              <a:rPr lang="en-US" sz="1900" b="1" dirty="0">
                <a:solidFill>
                  <a:srgbClr val="FFFFFF"/>
                </a:solidFill>
                <a:latin typeface="Arial" pitchFamily="34" charset="0"/>
                <a:ea typeface="Arial" pitchFamily="34" charset="-122"/>
                <a:cs typeface="Arial" pitchFamily="34" charset="-120"/>
              </a:rPr>
              <a:t>Sign Up for a Role</a:t>
            </a:r>
            <a:endParaRPr lang="en-US" sz="1900" dirty="0"/>
          </a:p>
        </p:txBody>
      </p:sp>
      <p:sp>
        <p:nvSpPr>
          <p:cNvPr id="7" name="Text 5"/>
          <p:cNvSpPr/>
          <p:nvPr/>
        </p:nvSpPr>
        <p:spPr>
          <a:xfrm>
            <a:off x="1051560" y="5148072"/>
            <a:ext cx="4617720" cy="411480"/>
          </a:xfrm>
          <a:prstGeom prst="rect">
            <a:avLst/>
          </a:prstGeom>
          <a:noFill/>
          <a:ln/>
        </p:spPr>
        <p:txBody>
          <a:bodyPr wrap="square" rtlCol="0" anchor="t">
            <a:normAutofit/>
          </a:bodyPr>
          <a:lstStyle/>
          <a:p>
            <a:pPr algn="ctr" indent="0" marL="0">
              <a:buNone/>
            </a:pPr>
            <a:r>
              <a:rPr lang="en-US" sz="1400" dirty="0">
                <a:solidFill>
                  <a:srgbClr val="FFFFFF"/>
                </a:solidFill>
                <a:latin typeface="Arial" pitchFamily="34" charset="0"/>
                <a:ea typeface="Arial" pitchFamily="34" charset="-122"/>
                <a:cs typeface="Arial" pitchFamily="34" charset="-120"/>
              </a:rPr>
              <a:t>Choose between bed coordinator, water lead, or tools manager before Friday.</a:t>
            </a:r>
            <a:endParaRPr lang="en-US" sz="1400" dirty="0"/>
          </a:p>
        </p:txBody>
      </p:sp>
      <p:sp>
        <p:nvSpPr>
          <p:cNvPr id="8" name="Shape 6"/>
          <p:cNvSpPr/>
          <p:nvPr/>
        </p:nvSpPr>
        <p:spPr>
          <a:xfrm>
            <a:off x="6217920" y="4572000"/>
            <a:ext cx="5074920" cy="1097280"/>
          </a:xfrm>
          <a:prstGeom prst="roundRect">
            <a:avLst>
              <a:gd name="adj" fmla="val 8333"/>
            </a:avLst>
          </a:prstGeom>
          <a:solidFill>
            <a:srgbClr val="F4EDE5"/>
          </a:solidFill>
          <a:ln/>
        </p:spPr>
      </p:sp>
      <p:sp>
        <p:nvSpPr>
          <p:cNvPr id="9" name="Text 7"/>
          <p:cNvSpPr/>
          <p:nvPr/>
        </p:nvSpPr>
        <p:spPr>
          <a:xfrm>
            <a:off x="6400800" y="4736592"/>
            <a:ext cx="4709160" cy="320040"/>
          </a:xfrm>
          <a:prstGeom prst="rect">
            <a:avLst/>
          </a:prstGeom>
          <a:noFill/>
          <a:ln/>
        </p:spPr>
        <p:txBody>
          <a:bodyPr wrap="square" rtlCol="0" anchor="ctr">
            <a:normAutofit/>
          </a:bodyPr>
          <a:lstStyle/>
          <a:p>
            <a:pPr algn="ctr" indent="0" marL="0">
              <a:buNone/>
            </a:pPr>
            <a:r>
              <a:rPr lang="en-US" sz="1900" b="1" dirty="0">
                <a:solidFill>
                  <a:srgbClr val="1A1A1A"/>
                </a:solidFill>
                <a:latin typeface="Arial" pitchFamily="34" charset="0"/>
                <a:ea typeface="Arial" pitchFamily="34" charset="-122"/>
                <a:cs typeface="Arial" pitchFamily="34" charset="-120"/>
              </a:rPr>
              <a:t>Attend the Site Prep Day</a:t>
            </a:r>
            <a:endParaRPr lang="en-US" sz="1900" dirty="0"/>
          </a:p>
        </p:txBody>
      </p:sp>
      <p:sp>
        <p:nvSpPr>
          <p:cNvPr id="10" name="Text 8"/>
          <p:cNvSpPr/>
          <p:nvPr/>
        </p:nvSpPr>
        <p:spPr>
          <a:xfrm>
            <a:off x="6446520" y="5148072"/>
            <a:ext cx="4617720" cy="411480"/>
          </a:xfrm>
          <a:prstGeom prst="rect">
            <a:avLst/>
          </a:prstGeom>
          <a:noFill/>
          <a:ln/>
        </p:spPr>
        <p:txBody>
          <a:bodyPr wrap="square" rtlCol="0" anchor="t">
            <a:normAutofit/>
          </a:bodyPr>
          <a:lstStyle/>
          <a:p>
            <a:pPr algn="ctr" indent="0" marL="0">
              <a:buNone/>
            </a:pPr>
            <a:r>
              <a:rPr lang="en-US" sz="1400" dirty="0">
                <a:solidFill>
                  <a:srgbClr val="6B6B6B"/>
                </a:solidFill>
                <a:latin typeface="Arial" pitchFamily="34" charset="0"/>
                <a:ea typeface="Arial" pitchFamily="34" charset="-122"/>
                <a:cs typeface="Arial" pitchFamily="34" charset="-120"/>
              </a:rPr>
              <a:t>Meet at the plot this Saturday morning to clear soil and mark beds.</a:t>
            </a:r>
            <a:endParaRPr lang="en-US" sz="1400" dirty="0"/>
          </a:p>
        </p:txBody>
      </p:sp>
      <p:sp>
        <p:nvSpPr>
          <p:cNvPr id="12" name="Text 9"/>
          <p:cNvSpPr/>
          <p:nvPr/>
        </p:nvSpPr>
        <p:spPr>
          <a:xfrm>
            <a:off x="8229600" y="6492240"/>
            <a:ext cx="1188720" cy="274320"/>
          </a:xfrm>
          <a:prstGeom prst="rect">
            <a:avLst/>
          </a:prstGeom>
          <a:noFill/>
          <a:ln/>
        </p:spPr>
        <p:txBody>
          <a:bodyPr wrap="square" rtlCol="0" anchor="ctr">
            <a:normAutofit/>
          </a:bodyPr>
          <a:lstStyle/>
          <a:p>
            <a:pPr algn="r" indent="0" marL="0">
              <a:buNone/>
            </a:pPr>
            <a:r>
              <a:rPr lang="en-US" sz="900" dirty="0">
                <a:solidFill>
                  <a:srgbClr val="948D84"/>
                </a:solidFill>
              </a:rPr>
              <a:t>4 / 4</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Create a four-slide presentation about organizing a small community garden. Cover the goal, three vo</dc:title>
  <dc:subject>PptxGenJS Presentation</dc:subject>
  <dc:creator>Brainbaby</dc:creator>
  <cp:lastModifiedBy>Brainbaby</cp:lastModifiedBy>
  <cp:revision>1</cp:revision>
  <dcterms:created xsi:type="dcterms:W3CDTF">2026-10-17T01:22:56Z</dcterms:created>
  <dcterms:modified xsi:type="dcterms:W3CDTF">2026-10-17T01:22:56Z</dcterms:modified>
</cp:coreProperties>
</file>